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pPr/>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smtClean="0"/>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smtClean="0"/>
              <a:t>Editar el estilo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pPr/>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8/20/2020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pPr/>
              <a:t>8/20/2020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smtClean="0"/>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8/20/2020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8/20/2020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Pinterest</a:t>
            </a:r>
            <a:endParaRPr lang="en-US" dirty="0"/>
          </a:p>
        </p:txBody>
      </p:sp>
      <p:sp>
        <p:nvSpPr>
          <p:cNvPr id="3" name="Subtítulo 2"/>
          <p:cNvSpPr>
            <a:spLocks noGrp="1"/>
          </p:cNvSpPr>
          <p:nvPr>
            <p:ph type="subTitle" idx="1"/>
          </p:nvPr>
        </p:nvSpPr>
        <p:spPr>
          <a:xfrm>
            <a:off x="810001" y="5280847"/>
            <a:ext cx="10572000" cy="897884"/>
          </a:xfrm>
        </p:spPr>
        <p:txBody>
          <a:bodyPr>
            <a:normAutofit/>
          </a:bodyPr>
          <a:lstStyle/>
          <a:p>
            <a:r>
              <a:rPr lang="es-ES" dirty="0" smtClean="0"/>
              <a:t>Análisis y Desarrollo de Sistemas de Información</a:t>
            </a:r>
          </a:p>
          <a:p>
            <a:r>
              <a:rPr lang="es-ES" dirty="0" smtClean="0"/>
              <a:t>Ficha: 2143152</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800" y="574395"/>
            <a:ext cx="4159356" cy="4150225"/>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9924" y="5029043"/>
            <a:ext cx="1866465" cy="1828957"/>
          </a:xfrm>
          <a:prstGeom prst="rect">
            <a:avLst/>
          </a:prstGeom>
        </p:spPr>
      </p:pic>
    </p:spTree>
    <p:extLst>
      <p:ext uri="{BB962C8B-B14F-4D97-AF65-F5344CB8AC3E}">
        <p14:creationId xmlns:p14="http://schemas.microsoft.com/office/powerpoint/2010/main" val="19456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MYSQL:</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9460" y="2647540"/>
            <a:ext cx="4525198" cy="3622631"/>
          </a:xfrm>
          <a:prstGeom prst="rect">
            <a:avLst/>
          </a:prstGeom>
        </p:spPr>
      </p:pic>
      <p:sp>
        <p:nvSpPr>
          <p:cNvPr id="4" name="Rectángulo 3"/>
          <p:cNvSpPr/>
          <p:nvPr/>
        </p:nvSpPr>
        <p:spPr>
          <a:xfrm>
            <a:off x="513806" y="2148120"/>
            <a:ext cx="6096000" cy="646331"/>
          </a:xfrm>
          <a:prstGeom prst="rect">
            <a:avLst/>
          </a:prstGeom>
        </p:spPr>
        <p:txBody>
          <a:bodyPr>
            <a:spAutoFit/>
          </a:bodyPr>
          <a:lstStyle/>
          <a:p>
            <a:r>
              <a:rPr lang="es-ES" dirty="0">
                <a:latin typeface="+mj-lt"/>
              </a:rPr>
              <a:t>Es un sistema de gestión de bases de datos que cuenta con una doble </a:t>
            </a:r>
            <a:r>
              <a:rPr lang="es-ES" dirty="0" smtClean="0">
                <a:latin typeface="+mj-lt"/>
              </a:rPr>
              <a:t>licencia.</a:t>
            </a:r>
            <a:endParaRPr lang="en-US" dirty="0">
              <a:latin typeface="+mj-lt"/>
            </a:endParaRPr>
          </a:p>
        </p:txBody>
      </p:sp>
      <p:sp>
        <p:nvSpPr>
          <p:cNvPr id="5" name="Rectángulo 4"/>
          <p:cNvSpPr/>
          <p:nvPr/>
        </p:nvSpPr>
        <p:spPr>
          <a:xfrm>
            <a:off x="513806" y="2878602"/>
            <a:ext cx="6096000" cy="646331"/>
          </a:xfrm>
          <a:prstGeom prst="rect">
            <a:avLst/>
          </a:prstGeom>
        </p:spPr>
        <p:txBody>
          <a:bodyPr>
            <a:spAutoFit/>
          </a:bodyPr>
          <a:lstStyle/>
          <a:p>
            <a:pPr fontAlgn="base">
              <a:spcBef>
                <a:spcPts val="1200"/>
              </a:spcBef>
              <a:spcAft>
                <a:spcPts val="1200"/>
              </a:spcAft>
            </a:pPr>
            <a:r>
              <a:rPr lang="es-ES" dirty="0" smtClean="0">
                <a:latin typeface="+mj-lt"/>
              </a:rPr>
              <a:t>Sirve para almacenar y administrar datos en bases de datos relacionales.</a:t>
            </a:r>
            <a:endParaRPr lang="es-ES" dirty="0">
              <a:latin typeface="+mj-lt"/>
            </a:endParaRPr>
          </a:p>
        </p:txBody>
      </p:sp>
      <p:sp>
        <p:nvSpPr>
          <p:cNvPr id="6" name="Rectángulo 5"/>
          <p:cNvSpPr/>
          <p:nvPr/>
        </p:nvSpPr>
        <p:spPr>
          <a:xfrm>
            <a:off x="513806" y="3609084"/>
            <a:ext cx="6096000" cy="923330"/>
          </a:xfrm>
          <a:prstGeom prst="rect">
            <a:avLst/>
          </a:prstGeom>
        </p:spPr>
        <p:txBody>
          <a:bodyPr>
            <a:spAutoFit/>
          </a:bodyPr>
          <a:lstStyle/>
          <a:p>
            <a:r>
              <a:rPr lang="es-ES" dirty="0">
                <a:latin typeface="+mj-lt"/>
              </a:rPr>
              <a:t>utiliza tablas múltiples que se interconectan entre sí para almacenar la información y organizarla correctamente.</a:t>
            </a:r>
            <a:endParaRPr lang="en-US" dirty="0">
              <a:latin typeface="+mj-lt"/>
            </a:endParaRPr>
          </a:p>
        </p:txBody>
      </p:sp>
      <p:sp>
        <p:nvSpPr>
          <p:cNvPr id="7" name="Rectángulo 6"/>
          <p:cNvSpPr/>
          <p:nvPr/>
        </p:nvSpPr>
        <p:spPr>
          <a:xfrm>
            <a:off x="614057" y="4721491"/>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sp>
        <p:nvSpPr>
          <p:cNvPr id="8" name="Rectángulo 7"/>
          <p:cNvSpPr/>
          <p:nvPr/>
        </p:nvSpPr>
        <p:spPr>
          <a:xfrm>
            <a:off x="464496" y="5279900"/>
            <a:ext cx="6540137" cy="923330"/>
          </a:xfrm>
          <a:prstGeom prst="rect">
            <a:avLst/>
          </a:prstGeom>
        </p:spPr>
        <p:txBody>
          <a:bodyPr wrap="square">
            <a:spAutoFit/>
          </a:bodyPr>
          <a:lstStyle/>
          <a:p>
            <a:pPr fontAlgn="base">
              <a:buFont typeface="Arial" panose="020B0604020202020204" pitchFamily="34" charset="0"/>
              <a:buChar char="•"/>
            </a:pPr>
            <a:r>
              <a:rPr lang="es-ES" dirty="0" smtClean="0"/>
              <a:t>Flexible y fácil de usar</a:t>
            </a:r>
          </a:p>
          <a:p>
            <a:pPr fontAlgn="base">
              <a:buFont typeface="Arial" panose="020B0604020202020204" pitchFamily="34" charset="0"/>
              <a:buChar char="•"/>
            </a:pPr>
            <a:r>
              <a:rPr lang="en-US" dirty="0"/>
              <a:t> </a:t>
            </a:r>
            <a:r>
              <a:rPr lang="en-US" dirty="0" smtClean="0"/>
              <a:t>Alto rendimiento</a:t>
            </a:r>
          </a:p>
          <a:p>
            <a:pPr fontAlgn="base">
              <a:buFont typeface="Arial" panose="020B0604020202020204" pitchFamily="34" charset="0"/>
              <a:buChar char="•"/>
            </a:pPr>
            <a:r>
              <a:rPr lang="es-ES" dirty="0" smtClean="0"/>
              <a:t> Seguro</a:t>
            </a:r>
          </a:p>
        </p:txBody>
      </p:sp>
    </p:spTree>
    <p:extLst>
      <p:ext uri="{BB962C8B-B14F-4D97-AF65-F5344CB8AC3E}">
        <p14:creationId xmlns:p14="http://schemas.microsoft.com/office/powerpoint/2010/main" val="431583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NGINX:</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829" y="2508889"/>
            <a:ext cx="6222266" cy="3500025"/>
          </a:xfrm>
          <a:prstGeom prst="rect">
            <a:avLst/>
          </a:prstGeom>
        </p:spPr>
      </p:pic>
      <p:sp>
        <p:nvSpPr>
          <p:cNvPr id="4" name="Rectángulo 3"/>
          <p:cNvSpPr/>
          <p:nvPr/>
        </p:nvSpPr>
        <p:spPr>
          <a:xfrm>
            <a:off x="474617" y="2258289"/>
            <a:ext cx="6096000" cy="1631216"/>
          </a:xfrm>
          <a:prstGeom prst="rect">
            <a:avLst/>
          </a:prstGeom>
        </p:spPr>
        <p:txBody>
          <a:bodyPr>
            <a:spAutoFit/>
          </a:bodyPr>
          <a:lstStyle/>
          <a:p>
            <a:pPr>
              <a:spcBef>
                <a:spcPts val="1200"/>
              </a:spcBef>
              <a:spcAft>
                <a:spcPts val="1200"/>
              </a:spcAft>
            </a:pPr>
            <a:r>
              <a:rPr lang="es-ES" dirty="0">
                <a:latin typeface="+mj-lt"/>
              </a:rPr>
              <a:t>Es un software de servidor web de código abierto que tiene buena capacidad para manejar muchas conexiones, es asíncrona.</a:t>
            </a:r>
          </a:p>
          <a:p>
            <a:r>
              <a:rPr lang="es-ES" dirty="0"/>
              <a:t/>
            </a:r>
            <a:br>
              <a:rPr lang="es-ES" dirty="0"/>
            </a:br>
            <a:endParaRPr lang="en-US" dirty="0"/>
          </a:p>
        </p:txBody>
      </p:sp>
      <p:sp>
        <p:nvSpPr>
          <p:cNvPr id="5" name="Rectángulo 4"/>
          <p:cNvSpPr/>
          <p:nvPr/>
        </p:nvSpPr>
        <p:spPr>
          <a:xfrm>
            <a:off x="474617" y="3335571"/>
            <a:ext cx="6096000" cy="923330"/>
          </a:xfrm>
          <a:prstGeom prst="rect">
            <a:avLst/>
          </a:prstGeom>
        </p:spPr>
        <p:txBody>
          <a:bodyPr>
            <a:spAutoFit/>
          </a:bodyPr>
          <a:lstStyle/>
          <a:p>
            <a:pPr fontAlgn="base">
              <a:buFont typeface="Arial" panose="020B0604020202020204" pitchFamily="34" charset="0"/>
              <a:buChar char="•"/>
            </a:pPr>
            <a:r>
              <a:rPr lang="es-ES" dirty="0">
                <a:latin typeface="+mj-lt"/>
              </a:rPr>
              <a:t>Servidor de archivos estáticos y dinámicos.</a:t>
            </a:r>
          </a:p>
          <a:p>
            <a:pPr fontAlgn="base">
              <a:buFont typeface="Arial" panose="020B0604020202020204" pitchFamily="34" charset="0"/>
              <a:buChar char="•"/>
            </a:pPr>
            <a:r>
              <a:rPr lang="es-ES" dirty="0">
                <a:latin typeface="+mj-lt"/>
              </a:rPr>
              <a:t>Sirve como proxy inverso + servidor de caché.</a:t>
            </a:r>
          </a:p>
          <a:p>
            <a:pPr fontAlgn="base">
              <a:buFont typeface="Arial" panose="020B0604020202020204" pitchFamily="34" charset="0"/>
              <a:buChar char="•"/>
            </a:pPr>
            <a:r>
              <a:rPr lang="es-ES" dirty="0">
                <a:latin typeface="+mj-lt"/>
              </a:rPr>
              <a:t>Ofrece alta disponibilidad.</a:t>
            </a:r>
          </a:p>
        </p:txBody>
      </p:sp>
      <p:sp>
        <p:nvSpPr>
          <p:cNvPr id="6" name="Rectángulo 5"/>
          <p:cNvSpPr/>
          <p:nvPr/>
        </p:nvSpPr>
        <p:spPr>
          <a:xfrm>
            <a:off x="474617" y="4531521"/>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sp>
        <p:nvSpPr>
          <p:cNvPr id="7" name="Rectángulo 6"/>
          <p:cNvSpPr/>
          <p:nvPr/>
        </p:nvSpPr>
        <p:spPr>
          <a:xfrm>
            <a:off x="464496" y="5279900"/>
            <a:ext cx="6540137" cy="923330"/>
          </a:xfrm>
          <a:prstGeom prst="rect">
            <a:avLst/>
          </a:prstGeom>
        </p:spPr>
        <p:txBody>
          <a:bodyPr wrap="square">
            <a:spAutoFit/>
          </a:bodyPr>
          <a:lstStyle/>
          <a:p>
            <a:pPr fontAlgn="base">
              <a:buFont typeface="Arial" panose="020B0604020202020204" pitchFamily="34" charset="0"/>
              <a:buChar char="•"/>
            </a:pPr>
            <a:r>
              <a:rPr lang="es-ES" dirty="0" smtClean="0"/>
              <a:t>Manejo-optimización del sitio web</a:t>
            </a:r>
          </a:p>
          <a:p>
            <a:pPr fontAlgn="base">
              <a:buFont typeface="Arial" panose="020B0604020202020204" pitchFamily="34" charset="0"/>
              <a:buChar char="•"/>
            </a:pPr>
            <a:r>
              <a:rPr lang="en-US" dirty="0" smtClean="0"/>
              <a:t> </a:t>
            </a:r>
            <a:r>
              <a:rPr lang="es-ES" dirty="0"/>
              <a:t>F</a:t>
            </a:r>
            <a:r>
              <a:rPr lang="es-ES" dirty="0" smtClean="0"/>
              <a:t>unciona </a:t>
            </a:r>
            <a:r>
              <a:rPr lang="es-ES" dirty="0"/>
              <a:t>como proxy de correo y como proxy </a:t>
            </a:r>
            <a:r>
              <a:rPr lang="es-ES" dirty="0" smtClean="0"/>
              <a:t>inverso</a:t>
            </a:r>
          </a:p>
          <a:p>
            <a:pPr fontAlgn="base">
              <a:buFont typeface="Arial" panose="020B0604020202020204" pitchFamily="34" charset="0"/>
              <a:buChar char="•"/>
            </a:pPr>
            <a:r>
              <a:rPr lang="es-ES" dirty="0" smtClean="0"/>
              <a:t> </a:t>
            </a:r>
            <a:r>
              <a:rPr lang="es-ES" dirty="0"/>
              <a:t>C</a:t>
            </a:r>
            <a:r>
              <a:rPr lang="es-ES" dirty="0" smtClean="0"/>
              <a:t>aídas </a:t>
            </a:r>
            <a:r>
              <a:rPr lang="es-ES" dirty="0"/>
              <a:t>dentro del ambiente de producción </a:t>
            </a:r>
            <a:r>
              <a:rPr lang="es-ES" dirty="0" smtClean="0"/>
              <a:t>casi nulas</a:t>
            </a:r>
          </a:p>
        </p:txBody>
      </p:sp>
    </p:spTree>
    <p:extLst>
      <p:ext uri="{BB962C8B-B14F-4D97-AF65-F5344CB8AC3E}">
        <p14:creationId xmlns:p14="http://schemas.microsoft.com/office/powerpoint/2010/main" val="12055574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a:t>
            </a:r>
            <a:endParaRPr lang="en-US" dirty="0"/>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8504" y="192473"/>
            <a:ext cx="5414962" cy="5414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texto 3"/>
          <p:cNvSpPr>
            <a:spLocks noGrp="1"/>
          </p:cNvSpPr>
          <p:nvPr>
            <p:ph type="body" sz="half" idx="2"/>
          </p:nvPr>
        </p:nvSpPr>
        <p:spPr>
          <a:xfrm>
            <a:off x="0" y="2769325"/>
            <a:ext cx="6844937" cy="3344091"/>
          </a:xfrm>
        </p:spPr>
        <p:txBody>
          <a:bodyPr>
            <a:noAutofit/>
          </a:bodyPr>
          <a:lstStyle/>
          <a:p>
            <a:r>
              <a:rPr lang="es-ES" b="1" dirty="0"/>
              <a:t>SPA: </a:t>
            </a:r>
            <a:r>
              <a:rPr lang="es-ES" dirty="0"/>
              <a:t>Single page </a:t>
            </a:r>
            <a:r>
              <a:rPr lang="es-ES" dirty="0" err="1"/>
              <a:t>application</a:t>
            </a:r>
            <a:r>
              <a:rPr lang="es-ES" dirty="0"/>
              <a:t>, aplicación de una página. Se logra una experiencia más fluida a los usuarios.</a:t>
            </a:r>
            <a:endParaRPr lang="es-ES" dirty="0"/>
          </a:p>
          <a:p>
            <a:r>
              <a:rPr lang="es-ES" b="1" dirty="0"/>
              <a:t>Librería: </a:t>
            </a:r>
            <a:r>
              <a:rPr lang="es-ES" dirty="0" err="1"/>
              <a:t>Empaquetación</a:t>
            </a:r>
            <a:r>
              <a:rPr lang="es-ES" dirty="0"/>
              <a:t> de funcionalidades de código, para la reutilización eficaz de esta.</a:t>
            </a:r>
            <a:endParaRPr lang="es-ES" dirty="0"/>
          </a:p>
          <a:p>
            <a:r>
              <a:rPr lang="es-ES" b="1" dirty="0"/>
              <a:t>Framework</a:t>
            </a:r>
            <a:r>
              <a:rPr lang="es-ES" dirty="0"/>
              <a:t>: Varias librerías empaquetadas  en un mismo marco de trabajo, suelen definir la estructura entera del programa</a:t>
            </a:r>
            <a:r>
              <a:rPr lang="es-ES" dirty="0" smtClean="0"/>
              <a:t>.</a:t>
            </a:r>
          </a:p>
          <a:p>
            <a:r>
              <a:rPr lang="es-ES" dirty="0"/>
              <a:t/>
            </a:r>
            <a:br>
              <a:rPr lang="es-ES" dirty="0"/>
            </a:br>
            <a:r>
              <a:rPr lang="es-ES" b="1" dirty="0" err="1" smtClean="0"/>
              <a:t>Asíncrona</a:t>
            </a:r>
            <a:r>
              <a:rPr lang="es-ES" dirty="0" err="1" smtClean="0"/>
              <a:t>:En</a:t>
            </a:r>
            <a:r>
              <a:rPr lang="es-ES" dirty="0" smtClean="0"/>
              <a:t> </a:t>
            </a:r>
            <a:r>
              <a:rPr lang="es-ES" dirty="0"/>
              <a:t>programación, se refiere a la forma en la que se ejecutan las instrucciones, es decir, con un método asíncrono, el orden de las instrucciones puede variar y no necesariamente se ejecutarán en el orden que han sido escritas.</a:t>
            </a:r>
            <a:endParaRPr lang="es-ES" dirty="0"/>
          </a:p>
          <a:p>
            <a:r>
              <a:rPr lang="es-ES" b="1" dirty="0"/>
              <a:t>SQL </a:t>
            </a:r>
            <a:r>
              <a:rPr lang="es-ES" b="1" dirty="0" err="1"/>
              <a:t>Injection</a:t>
            </a:r>
            <a:r>
              <a:rPr lang="es-ES" b="1" dirty="0"/>
              <a:t>: </a:t>
            </a:r>
            <a:r>
              <a:rPr lang="es-ES" dirty="0"/>
              <a:t>es un método de infiltración de código intruso que se vale de una vulnerabilidad informática presente en una aplicación en el nivel de validación de las entradas para realizar operaciones sobre una base de datos.</a:t>
            </a:r>
            <a:endParaRPr lang="es-ES" dirty="0"/>
          </a:p>
          <a:p>
            <a:r>
              <a:rPr lang="es-ES" b="1" dirty="0"/>
              <a:t>CSRF: </a:t>
            </a:r>
            <a:r>
              <a:rPr lang="es-ES" dirty="0"/>
              <a:t>es un tipo de </a:t>
            </a:r>
            <a:r>
              <a:rPr lang="es-ES" dirty="0" err="1"/>
              <a:t>exploit</a:t>
            </a:r>
            <a:r>
              <a:rPr lang="es-ES" dirty="0"/>
              <a:t> malicioso de un sitio web en el que comandos no autorizados son transmitidos por un usuario en el cual el sitio web confía.​</a:t>
            </a:r>
            <a:endParaRPr lang="en-US" dirty="0"/>
          </a:p>
        </p:txBody>
      </p:sp>
    </p:spTree>
    <p:extLst>
      <p:ext uri="{BB962C8B-B14F-4D97-AF65-F5344CB8AC3E}">
        <p14:creationId xmlns:p14="http://schemas.microsoft.com/office/powerpoint/2010/main" val="2128391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smtClean="0"/>
              <a:t>¿QUE ES?</a:t>
            </a:r>
            <a:endParaRPr lang="en-US" sz="3200" dirty="0"/>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5614" y="2064484"/>
            <a:ext cx="6251575" cy="3516510"/>
          </a:xfrm>
          <a:prstGeom prst="rect">
            <a:avLst/>
          </a:prstGeom>
          <a:ln>
            <a:noFill/>
          </a:ln>
          <a:effectLst>
            <a:softEdge rad="112500"/>
          </a:effectLst>
        </p:spPr>
      </p:pic>
      <p:sp>
        <p:nvSpPr>
          <p:cNvPr id="4" name="Marcador de texto 3"/>
          <p:cNvSpPr>
            <a:spLocks noGrp="1"/>
          </p:cNvSpPr>
          <p:nvPr>
            <p:ph type="body" sz="half" idx="2"/>
          </p:nvPr>
        </p:nvSpPr>
        <p:spPr>
          <a:xfrm>
            <a:off x="610560" y="2469744"/>
            <a:ext cx="4127863" cy="3600311"/>
          </a:xfrm>
        </p:spPr>
        <p:txBody>
          <a:bodyPr>
            <a:normAutofit fontScale="25000" lnSpcReduction="20000"/>
          </a:bodyPr>
          <a:lstStyle/>
          <a:p>
            <a:endParaRPr lang="es-ES" dirty="0" smtClean="0"/>
          </a:p>
          <a:p>
            <a:endParaRPr lang="es-ES" dirty="0"/>
          </a:p>
          <a:p>
            <a:endParaRPr lang="es-ES" dirty="0" smtClean="0"/>
          </a:p>
          <a:p>
            <a:endParaRPr lang="es-ES" dirty="0"/>
          </a:p>
          <a:p>
            <a:endParaRPr lang="es-ES" dirty="0" smtClean="0"/>
          </a:p>
          <a:p>
            <a:endParaRPr lang="es-ES" dirty="0"/>
          </a:p>
          <a:p>
            <a:endParaRPr lang="es-ES" dirty="0" smtClean="0"/>
          </a:p>
          <a:p>
            <a:endParaRPr lang="es-ES" dirty="0"/>
          </a:p>
          <a:p>
            <a:endParaRPr lang="es-ES" dirty="0" smtClean="0"/>
          </a:p>
          <a:p>
            <a:endParaRPr lang="es-ES" dirty="0"/>
          </a:p>
          <a:p>
            <a:endParaRPr lang="es-ES" dirty="0" smtClean="0"/>
          </a:p>
          <a:p>
            <a:r>
              <a:rPr lang="es-ES" sz="8000" dirty="0" smtClean="0"/>
              <a:t>Es </a:t>
            </a:r>
            <a:r>
              <a:rPr lang="es-ES" sz="8000" dirty="0"/>
              <a:t>un lugar donde poder compartir fotos, </a:t>
            </a:r>
            <a:r>
              <a:rPr lang="es-ES" sz="8000" dirty="0" smtClean="0"/>
              <a:t>infografías,</a:t>
            </a:r>
            <a:r>
              <a:rPr lang="es-ES" sz="8000" dirty="0"/>
              <a:t> vídeos y todo lo que encuentres en Internet</a:t>
            </a:r>
            <a:r>
              <a:rPr lang="es-ES" sz="8000" dirty="0" smtClean="0"/>
              <a:t>.</a:t>
            </a:r>
          </a:p>
          <a:p>
            <a:endParaRPr lang="es-ES" sz="8000" dirty="0"/>
          </a:p>
          <a:p>
            <a:endParaRPr lang="es-ES" sz="8000" dirty="0" smtClean="0"/>
          </a:p>
          <a:p>
            <a:r>
              <a:rPr lang="es-ES" sz="8000" dirty="0" smtClean="0"/>
              <a:t>¿</a:t>
            </a:r>
            <a:r>
              <a:rPr lang="es-ES" sz="8000" b="1" dirty="0"/>
              <a:t>Q</a:t>
            </a:r>
            <a:r>
              <a:rPr lang="es-ES" sz="8000" b="1" dirty="0" smtClean="0"/>
              <a:t>ue </a:t>
            </a:r>
            <a:r>
              <a:rPr lang="es-ES" sz="8000" b="1" dirty="0"/>
              <a:t>es </a:t>
            </a:r>
            <a:r>
              <a:rPr lang="es-ES" sz="8000" b="1" dirty="0" smtClean="0"/>
              <a:t>Pinterest</a:t>
            </a:r>
            <a:r>
              <a:rPr lang="es-ES" sz="8000" dirty="0" smtClean="0"/>
              <a:t>? </a:t>
            </a:r>
            <a:r>
              <a:rPr lang="es-ES" sz="8000" dirty="0"/>
              <a:t>¿otra red social más</a:t>
            </a:r>
            <a:r>
              <a:rPr lang="es-ES" sz="8000" dirty="0" smtClean="0"/>
              <a:t>?</a:t>
            </a:r>
          </a:p>
          <a:p>
            <a:endParaRPr lang="es-ES" sz="17600" dirty="0"/>
          </a:p>
          <a:p>
            <a:r>
              <a:rPr lang="es-ES" sz="8000" dirty="0"/>
              <a:t>Las imágenes en Pinterest están preparadas para dar una completa información sobre un tema en </a:t>
            </a:r>
            <a:r>
              <a:rPr lang="es-ES" sz="8000" dirty="0" smtClean="0"/>
              <a:t>concreto.</a:t>
            </a:r>
            <a:endParaRPr lang="es-ES" sz="12800" dirty="0" smtClean="0"/>
          </a:p>
          <a:p>
            <a:endParaRPr lang="es-ES" dirty="0"/>
          </a:p>
          <a:p>
            <a:endParaRPr lang="es-ES" dirty="0" smtClean="0"/>
          </a:p>
          <a:p>
            <a:endParaRPr lang="es-ES" dirty="0"/>
          </a:p>
          <a:p>
            <a:endParaRPr lang="es-ES" dirty="0" smtClean="0"/>
          </a:p>
          <a:p>
            <a:endParaRPr lang="es-ES" dirty="0"/>
          </a:p>
          <a:p>
            <a:endParaRPr lang="es-ES" dirty="0" smtClean="0"/>
          </a:p>
          <a:p>
            <a:endParaRPr lang="es-ES" dirty="0"/>
          </a:p>
          <a:p>
            <a:endParaRPr lang="en-US" dirty="0"/>
          </a:p>
        </p:txBody>
      </p:sp>
    </p:spTree>
    <p:extLst>
      <p:ext uri="{BB962C8B-B14F-4D97-AF65-F5344CB8AC3E}">
        <p14:creationId xmlns:p14="http://schemas.microsoft.com/office/powerpoint/2010/main" val="443891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18955" cy="6949440"/>
          </a:xfrm>
          <a:prstGeom prst="rect">
            <a:avLst/>
          </a:prstGeom>
        </p:spPr>
      </p:pic>
    </p:spTree>
    <p:extLst>
      <p:ext uri="{BB962C8B-B14F-4D97-AF65-F5344CB8AC3E}">
        <p14:creationId xmlns:p14="http://schemas.microsoft.com/office/powerpoint/2010/main" val="17036484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Estructura de Pinterest:</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92" y="2211704"/>
            <a:ext cx="2741513" cy="317672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132" y="932413"/>
            <a:ext cx="4548926" cy="401778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525" y="3360070"/>
            <a:ext cx="3642360" cy="364236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4805" y="3918857"/>
            <a:ext cx="2939143" cy="2939143"/>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8158" y="4317274"/>
            <a:ext cx="5081451" cy="2540726"/>
          </a:xfrm>
          <a:prstGeom prst="rect">
            <a:avLst/>
          </a:prstGeom>
        </p:spPr>
      </p:pic>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4822" y="2029087"/>
            <a:ext cx="3359341" cy="3359341"/>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4048" y="1026197"/>
            <a:ext cx="5570390" cy="3830219"/>
          </a:xfrm>
          <a:prstGeom prst="rect">
            <a:avLst/>
          </a:prstGeom>
        </p:spPr>
      </p:pic>
    </p:spTree>
    <p:extLst>
      <p:ext uri="{BB962C8B-B14F-4D97-AF65-F5344CB8AC3E}">
        <p14:creationId xmlns:p14="http://schemas.microsoft.com/office/powerpoint/2010/main" val="3618712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REACT:</a:t>
            </a:r>
            <a:endParaRPr lang="en-US" dirty="0"/>
          </a:p>
        </p:txBody>
      </p:sp>
      <p:sp>
        <p:nvSpPr>
          <p:cNvPr id="3" name="Rectángulo 2"/>
          <p:cNvSpPr/>
          <p:nvPr/>
        </p:nvSpPr>
        <p:spPr>
          <a:xfrm>
            <a:off x="496489" y="2265346"/>
            <a:ext cx="6583577" cy="646331"/>
          </a:xfrm>
          <a:prstGeom prst="rect">
            <a:avLst/>
          </a:prstGeom>
        </p:spPr>
        <p:txBody>
          <a:bodyPr wrap="square">
            <a:spAutoFit/>
          </a:bodyPr>
          <a:lstStyle/>
          <a:p>
            <a:r>
              <a:rPr lang="es-ES" dirty="0" smtClean="0">
                <a:latin typeface="+mj-lt"/>
              </a:rPr>
              <a:t>Es </a:t>
            </a:r>
            <a:r>
              <a:rPr lang="es-ES" dirty="0">
                <a:latin typeface="+mj-lt"/>
              </a:rPr>
              <a:t>una librería de javascript creada para la elaboración de </a:t>
            </a:r>
            <a:r>
              <a:rPr lang="es-ES" dirty="0" smtClean="0">
                <a:latin typeface="+mj-lt"/>
              </a:rPr>
              <a:t>interfaces de usuario y </a:t>
            </a:r>
            <a:r>
              <a:rPr lang="es-ES" dirty="0">
                <a:latin typeface="+mj-lt"/>
              </a:rPr>
              <a:t>se especializa en SPAs.</a:t>
            </a:r>
            <a:endParaRPr lang="en-US" dirty="0">
              <a:latin typeface="+mj-lt"/>
            </a:endParaRPr>
          </a:p>
        </p:txBody>
      </p:sp>
      <p:sp>
        <p:nvSpPr>
          <p:cNvPr id="4" name="Rectángulo 3"/>
          <p:cNvSpPr/>
          <p:nvPr/>
        </p:nvSpPr>
        <p:spPr>
          <a:xfrm>
            <a:off x="496489" y="3297720"/>
            <a:ext cx="6426823" cy="923330"/>
          </a:xfrm>
          <a:prstGeom prst="rect">
            <a:avLst/>
          </a:prstGeom>
        </p:spPr>
        <p:txBody>
          <a:bodyPr wrap="square">
            <a:spAutoFit/>
          </a:bodyPr>
          <a:lstStyle/>
          <a:p>
            <a:r>
              <a:rPr lang="es-ES" dirty="0">
                <a:latin typeface="+mj-lt"/>
              </a:rPr>
              <a:t>El objetivo de </a:t>
            </a:r>
            <a:r>
              <a:rPr lang="es-ES" dirty="0" smtClean="0">
                <a:latin typeface="+mj-lt"/>
              </a:rPr>
              <a:t>Facebook </a:t>
            </a:r>
            <a:r>
              <a:rPr lang="es-ES" dirty="0">
                <a:latin typeface="+mj-lt"/>
              </a:rPr>
              <a:t>con esta librería fue hacer el desarrollo de aplicaciones web más fácil, de manera más ordenada y con menos código.</a:t>
            </a:r>
            <a:endParaRPr lang="en-US" dirty="0">
              <a:latin typeface="+mj-l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066" y="1981810"/>
            <a:ext cx="4876190" cy="4876190"/>
          </a:xfrm>
          <a:prstGeom prst="rect">
            <a:avLst/>
          </a:prstGeom>
        </p:spPr>
      </p:pic>
      <p:sp>
        <p:nvSpPr>
          <p:cNvPr id="6" name="Rectángulo 5"/>
          <p:cNvSpPr/>
          <p:nvPr/>
        </p:nvSpPr>
        <p:spPr>
          <a:xfrm>
            <a:off x="496489" y="4515506"/>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sp>
        <p:nvSpPr>
          <p:cNvPr id="7" name="Rectángulo 6"/>
          <p:cNvSpPr/>
          <p:nvPr/>
        </p:nvSpPr>
        <p:spPr>
          <a:xfrm>
            <a:off x="496489" y="5179294"/>
            <a:ext cx="6096000" cy="1477328"/>
          </a:xfrm>
          <a:prstGeom prst="rect">
            <a:avLst/>
          </a:prstGeom>
        </p:spPr>
        <p:txBody>
          <a:bodyPr>
            <a:spAutoFit/>
          </a:bodyPr>
          <a:lstStyle/>
          <a:p>
            <a:pPr fontAlgn="base">
              <a:buFont typeface="Arial" panose="020B0604020202020204" pitchFamily="34" charset="0"/>
              <a:buChar char="•"/>
            </a:pPr>
            <a:r>
              <a:rPr lang="es-ES" dirty="0">
                <a:latin typeface="+mj-lt"/>
              </a:rPr>
              <a:t>Facilidad en el testing</a:t>
            </a:r>
          </a:p>
          <a:p>
            <a:pPr fontAlgn="base">
              <a:buFont typeface="Arial" panose="020B0604020202020204" pitchFamily="34" charset="0"/>
              <a:buChar char="•"/>
            </a:pPr>
            <a:r>
              <a:rPr lang="es-ES" dirty="0">
                <a:latin typeface="+mj-lt"/>
              </a:rPr>
              <a:t>Muy buena comunidad</a:t>
            </a:r>
          </a:p>
          <a:p>
            <a:pPr fontAlgn="base">
              <a:buFont typeface="Arial" panose="020B0604020202020204" pitchFamily="34" charset="0"/>
              <a:buChar char="•"/>
            </a:pPr>
            <a:r>
              <a:rPr lang="es-ES" dirty="0">
                <a:latin typeface="+mj-lt"/>
              </a:rPr>
              <a:t>Excelente rendimiento por su separación en componentes</a:t>
            </a:r>
          </a:p>
          <a:p>
            <a:pPr fontAlgn="base">
              <a:buFont typeface="Arial" panose="020B0604020202020204" pitchFamily="34" charset="0"/>
              <a:buChar char="•"/>
            </a:pPr>
            <a:r>
              <a:rPr lang="es-ES" dirty="0">
                <a:latin typeface="+mj-lt"/>
              </a:rPr>
              <a:t>Muy flexible</a:t>
            </a:r>
          </a:p>
        </p:txBody>
      </p:sp>
    </p:spTree>
    <p:extLst>
      <p:ext uri="{BB962C8B-B14F-4D97-AF65-F5344CB8AC3E}">
        <p14:creationId xmlns:p14="http://schemas.microsoft.com/office/powerpoint/2010/main" val="2495709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GO:</a:t>
            </a:r>
            <a:endParaRPr lang="en-US" dirty="0"/>
          </a:p>
        </p:txBody>
      </p:sp>
      <p:sp>
        <p:nvSpPr>
          <p:cNvPr id="3" name="Rectángulo 2"/>
          <p:cNvSpPr/>
          <p:nvPr/>
        </p:nvSpPr>
        <p:spPr>
          <a:xfrm>
            <a:off x="696685" y="2441491"/>
            <a:ext cx="6096000" cy="646331"/>
          </a:xfrm>
          <a:prstGeom prst="rect">
            <a:avLst/>
          </a:prstGeom>
        </p:spPr>
        <p:txBody>
          <a:bodyPr>
            <a:spAutoFit/>
          </a:bodyPr>
          <a:lstStyle/>
          <a:p>
            <a:r>
              <a:rPr lang="es-ES" dirty="0">
                <a:latin typeface="+mj-lt"/>
              </a:rPr>
              <a:t>Go es un lenguaje de programación optimizado y sencillo, con bases sintácticas en la familia de </a:t>
            </a:r>
            <a:r>
              <a:rPr lang="es-ES" dirty="0" smtClean="0">
                <a:latin typeface="+mj-lt"/>
              </a:rPr>
              <a:t>C.</a:t>
            </a:r>
            <a:endParaRPr lang="en-US" dirty="0">
              <a:latin typeface="+mj-lt"/>
            </a:endParaRPr>
          </a:p>
        </p:txBody>
      </p:sp>
      <p:sp>
        <p:nvSpPr>
          <p:cNvPr id="6" name="Rectángulo 5"/>
          <p:cNvSpPr/>
          <p:nvPr/>
        </p:nvSpPr>
        <p:spPr>
          <a:xfrm>
            <a:off x="696685" y="3487988"/>
            <a:ext cx="6344195" cy="923330"/>
          </a:xfrm>
          <a:prstGeom prst="rect">
            <a:avLst/>
          </a:prstGeom>
        </p:spPr>
        <p:txBody>
          <a:bodyPr wrap="square">
            <a:spAutoFit/>
          </a:bodyPr>
          <a:lstStyle/>
          <a:p>
            <a:r>
              <a:rPr lang="es-ES" dirty="0">
                <a:latin typeface="+mj-lt"/>
              </a:rPr>
              <a:t>Go esta pensado para ser implementado en tareas las cuales no tengan mucha interacción con los usuarios, es más un lenguaje de sistemas que de aplicaciones.</a:t>
            </a:r>
            <a:endParaRPr lang="en-US" dirty="0">
              <a:latin typeface="+mj-lt"/>
            </a:endParaRPr>
          </a:p>
        </p:txBody>
      </p:sp>
      <p:sp>
        <p:nvSpPr>
          <p:cNvPr id="7" name="Rectángulo 6"/>
          <p:cNvSpPr/>
          <p:nvPr/>
        </p:nvSpPr>
        <p:spPr>
          <a:xfrm>
            <a:off x="810000" y="4711726"/>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sp>
        <p:nvSpPr>
          <p:cNvPr id="9" name="Rectángulo 8"/>
          <p:cNvSpPr/>
          <p:nvPr/>
        </p:nvSpPr>
        <p:spPr>
          <a:xfrm>
            <a:off x="696685" y="5407161"/>
            <a:ext cx="6096000" cy="923330"/>
          </a:xfrm>
          <a:prstGeom prst="rect">
            <a:avLst/>
          </a:prstGeom>
        </p:spPr>
        <p:txBody>
          <a:bodyPr>
            <a:spAutoFit/>
          </a:bodyPr>
          <a:lstStyle/>
          <a:p>
            <a:pPr fontAlgn="base">
              <a:buFont typeface="Arial" panose="020B0604020202020204" pitchFamily="34" charset="0"/>
              <a:buChar char="•"/>
            </a:pPr>
            <a:r>
              <a:rPr lang="es-ES" dirty="0" smtClean="0"/>
              <a:t>Simplicidad</a:t>
            </a:r>
            <a:endParaRPr lang="es-ES" dirty="0"/>
          </a:p>
          <a:p>
            <a:pPr fontAlgn="base">
              <a:buFont typeface="Arial" panose="020B0604020202020204" pitchFamily="34" charset="0"/>
              <a:buChar char="•"/>
            </a:pPr>
            <a:r>
              <a:rPr lang="es-ES" dirty="0" smtClean="0"/>
              <a:t>Multifuncionalidad</a:t>
            </a:r>
          </a:p>
          <a:p>
            <a:pPr fontAlgn="base">
              <a:buFont typeface="Arial" panose="020B0604020202020204" pitchFamily="34" charset="0"/>
              <a:buChar char="•"/>
            </a:pPr>
            <a:r>
              <a:rPr lang="es-ES" dirty="0" smtClean="0"/>
              <a:t>Multi-Threading</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622" y="2288603"/>
            <a:ext cx="3120390" cy="4245429"/>
          </a:xfrm>
          <a:prstGeom prst="rect">
            <a:avLst/>
          </a:prstGeom>
        </p:spPr>
      </p:pic>
    </p:spTree>
    <p:extLst>
      <p:ext uri="{BB962C8B-B14F-4D97-AF65-F5344CB8AC3E}">
        <p14:creationId xmlns:p14="http://schemas.microsoft.com/office/powerpoint/2010/main" val="286878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JAVA:</a:t>
            </a:r>
            <a:endParaRPr lang="en-US" dirty="0"/>
          </a:p>
        </p:txBody>
      </p:sp>
      <p:sp>
        <p:nvSpPr>
          <p:cNvPr id="3" name="Rectángulo 2"/>
          <p:cNvSpPr/>
          <p:nvPr/>
        </p:nvSpPr>
        <p:spPr>
          <a:xfrm>
            <a:off x="810000" y="2442142"/>
            <a:ext cx="6096000" cy="1477328"/>
          </a:xfrm>
          <a:prstGeom prst="rect">
            <a:avLst/>
          </a:prstGeom>
        </p:spPr>
        <p:txBody>
          <a:bodyPr>
            <a:spAutoFit/>
          </a:bodyPr>
          <a:lstStyle/>
          <a:p>
            <a:r>
              <a:rPr lang="es-ES" dirty="0">
                <a:latin typeface="+mj-lt"/>
              </a:rPr>
              <a:t>Java es un lenguaje de programación orientado a objetos, es de los lenguajes más versátiles y más utilizados actualmente.</a:t>
            </a:r>
          </a:p>
          <a:p>
            <a:r>
              <a:rPr lang="es-ES" dirty="0"/>
              <a:t/>
            </a:r>
            <a:br>
              <a:rPr lang="es-ES" dirty="0"/>
            </a:br>
            <a:endParaRPr lang="en-US" dirty="0"/>
          </a:p>
        </p:txBody>
      </p:sp>
      <p:sp>
        <p:nvSpPr>
          <p:cNvPr id="4" name="Rectángulo 3"/>
          <p:cNvSpPr/>
          <p:nvPr/>
        </p:nvSpPr>
        <p:spPr>
          <a:xfrm>
            <a:off x="810000" y="3710464"/>
            <a:ext cx="6096000" cy="646331"/>
          </a:xfrm>
          <a:prstGeom prst="rect">
            <a:avLst/>
          </a:prstGeom>
        </p:spPr>
        <p:txBody>
          <a:bodyPr>
            <a:spAutoFit/>
          </a:bodyPr>
          <a:lstStyle/>
          <a:p>
            <a:r>
              <a:rPr lang="es-ES" b="1" dirty="0" smtClean="0">
                <a:latin typeface="+mj-lt"/>
              </a:rPr>
              <a:t>Crear </a:t>
            </a:r>
            <a:r>
              <a:rPr lang="es-ES" b="1" dirty="0">
                <a:latin typeface="+mj-lt"/>
              </a:rPr>
              <a:t>aplicaciones y procesos</a:t>
            </a:r>
            <a:r>
              <a:rPr lang="es-ES" dirty="0">
                <a:latin typeface="+mj-lt"/>
              </a:rPr>
              <a:t> en una gran diversidad de dispositivos.</a:t>
            </a:r>
            <a:endParaRPr lang="en-US" dirty="0">
              <a:latin typeface="+mj-lt"/>
            </a:endParaRPr>
          </a:p>
        </p:txBody>
      </p:sp>
      <p:sp>
        <p:nvSpPr>
          <p:cNvPr id="5" name="Rectángulo 4"/>
          <p:cNvSpPr/>
          <p:nvPr/>
        </p:nvSpPr>
        <p:spPr>
          <a:xfrm>
            <a:off x="810000" y="5435989"/>
            <a:ext cx="6096000" cy="923330"/>
          </a:xfrm>
          <a:prstGeom prst="rect">
            <a:avLst/>
          </a:prstGeom>
        </p:spPr>
        <p:txBody>
          <a:bodyPr>
            <a:spAutoFit/>
          </a:bodyPr>
          <a:lstStyle/>
          <a:p>
            <a:pPr fontAlgn="base">
              <a:buFont typeface="Arial" panose="020B0604020202020204" pitchFamily="34" charset="0"/>
              <a:buChar char="•"/>
            </a:pPr>
            <a:r>
              <a:rPr lang="es-ES" dirty="0" smtClean="0"/>
              <a:t>Versatilidad</a:t>
            </a:r>
            <a:endParaRPr lang="es-ES" dirty="0"/>
          </a:p>
          <a:p>
            <a:pPr fontAlgn="base">
              <a:buFont typeface="Arial" panose="020B0604020202020204" pitchFamily="34" charset="0"/>
              <a:buChar char="•"/>
            </a:pPr>
            <a:r>
              <a:rPr lang="es-ES" dirty="0" smtClean="0"/>
              <a:t>Lenguaje seguro y robusto</a:t>
            </a:r>
          </a:p>
          <a:p>
            <a:pPr fontAlgn="base">
              <a:buFont typeface="Arial" panose="020B0604020202020204" pitchFamily="34" charset="0"/>
              <a:buChar char="•"/>
            </a:pPr>
            <a:r>
              <a:rPr lang="es-ES" dirty="0" smtClean="0"/>
              <a:t>Rápido y fiable</a:t>
            </a:r>
          </a:p>
        </p:txBody>
      </p:sp>
      <p:sp>
        <p:nvSpPr>
          <p:cNvPr id="6" name="Rectángulo 5"/>
          <p:cNvSpPr/>
          <p:nvPr/>
        </p:nvSpPr>
        <p:spPr>
          <a:xfrm>
            <a:off x="810000" y="4711726"/>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3630" y="1596390"/>
            <a:ext cx="5128804" cy="5128804"/>
          </a:xfrm>
          <a:prstGeom prst="rect">
            <a:avLst/>
          </a:prstGeom>
        </p:spPr>
      </p:pic>
    </p:spTree>
    <p:extLst>
      <p:ext uri="{BB962C8B-B14F-4D97-AF65-F5344CB8AC3E}">
        <p14:creationId xmlns:p14="http://schemas.microsoft.com/office/powerpoint/2010/main" val="1125657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PYTHON:</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090" y="2165713"/>
            <a:ext cx="4457156" cy="4457156"/>
          </a:xfrm>
          <a:prstGeom prst="rect">
            <a:avLst/>
          </a:prstGeom>
        </p:spPr>
      </p:pic>
      <p:sp>
        <p:nvSpPr>
          <p:cNvPr id="4" name="Rectángulo 3"/>
          <p:cNvSpPr/>
          <p:nvPr/>
        </p:nvSpPr>
        <p:spPr>
          <a:xfrm>
            <a:off x="444240" y="2274164"/>
            <a:ext cx="6096000" cy="923330"/>
          </a:xfrm>
          <a:prstGeom prst="rect">
            <a:avLst/>
          </a:prstGeom>
        </p:spPr>
        <p:txBody>
          <a:bodyPr>
            <a:spAutoFit/>
          </a:bodyPr>
          <a:lstStyle/>
          <a:p>
            <a:r>
              <a:rPr lang="es-ES" dirty="0" smtClean="0">
                <a:latin typeface="+mj-lt"/>
              </a:rPr>
              <a:t>Es </a:t>
            </a:r>
            <a:r>
              <a:rPr lang="es-ES" dirty="0">
                <a:latin typeface="+mj-lt"/>
              </a:rPr>
              <a:t>un lenguaje de programación versátil multiplataforma y multiparadigma que se destaca por su código legible y </a:t>
            </a:r>
            <a:r>
              <a:rPr lang="es-ES" dirty="0" smtClean="0">
                <a:latin typeface="+mj-lt"/>
              </a:rPr>
              <a:t>limpio.</a:t>
            </a:r>
            <a:endParaRPr lang="en-US" dirty="0">
              <a:latin typeface="+mj-lt"/>
            </a:endParaRPr>
          </a:p>
        </p:txBody>
      </p:sp>
      <p:sp>
        <p:nvSpPr>
          <p:cNvPr id="5" name="Rectángulo 4"/>
          <p:cNvSpPr/>
          <p:nvPr/>
        </p:nvSpPr>
        <p:spPr>
          <a:xfrm>
            <a:off x="444240" y="3332402"/>
            <a:ext cx="6096000" cy="923330"/>
          </a:xfrm>
          <a:prstGeom prst="rect">
            <a:avLst/>
          </a:prstGeom>
        </p:spPr>
        <p:txBody>
          <a:bodyPr>
            <a:spAutoFit/>
          </a:bodyPr>
          <a:lstStyle/>
          <a:p>
            <a:r>
              <a:rPr lang="es-ES" dirty="0">
                <a:latin typeface="+mj-lt"/>
              </a:rPr>
              <a:t>Python tiene una sintaxis muy visual, gracias a una notación identada (con márgenes) de obligado cumplimiento. </a:t>
            </a:r>
            <a:endParaRPr lang="en-US" dirty="0">
              <a:latin typeface="+mj-lt"/>
            </a:endParaRPr>
          </a:p>
        </p:txBody>
      </p:sp>
      <p:sp>
        <p:nvSpPr>
          <p:cNvPr id="6" name="Rectángulo 5"/>
          <p:cNvSpPr/>
          <p:nvPr/>
        </p:nvSpPr>
        <p:spPr>
          <a:xfrm>
            <a:off x="535680" y="4525548"/>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sp>
        <p:nvSpPr>
          <p:cNvPr id="8" name="Rectángulo 7"/>
          <p:cNvSpPr/>
          <p:nvPr/>
        </p:nvSpPr>
        <p:spPr>
          <a:xfrm>
            <a:off x="535680" y="5164696"/>
            <a:ext cx="6096000" cy="923330"/>
          </a:xfrm>
          <a:prstGeom prst="rect">
            <a:avLst/>
          </a:prstGeom>
        </p:spPr>
        <p:txBody>
          <a:bodyPr>
            <a:spAutoFit/>
          </a:bodyPr>
          <a:lstStyle/>
          <a:p>
            <a:pPr fontAlgn="base">
              <a:buFont typeface="Arial" panose="020B0604020202020204" pitchFamily="34" charset="0"/>
              <a:buChar char="•"/>
            </a:pPr>
            <a:r>
              <a:rPr lang="es-ES" dirty="0"/>
              <a:t>La sencillez y velocidad con la que se crean los </a:t>
            </a:r>
            <a:r>
              <a:rPr lang="es-ES" dirty="0" smtClean="0"/>
              <a:t>programas</a:t>
            </a:r>
          </a:p>
          <a:p>
            <a:pPr fontAlgn="base">
              <a:buFont typeface="Arial" panose="020B0604020202020204" pitchFamily="34" charset="0"/>
              <a:buChar char="•"/>
            </a:pPr>
            <a:r>
              <a:rPr lang="en-US" dirty="0"/>
              <a:t>Python es </a:t>
            </a:r>
            <a:r>
              <a:rPr lang="en-US" dirty="0" smtClean="0"/>
              <a:t>gratuito</a:t>
            </a:r>
          </a:p>
        </p:txBody>
      </p:sp>
    </p:spTree>
    <p:extLst>
      <p:ext uri="{BB962C8B-B14F-4D97-AF65-F5344CB8AC3E}">
        <p14:creationId xmlns:p14="http://schemas.microsoft.com/office/powerpoint/2010/main" val="33216229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DJANGO:</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406" y="1974260"/>
            <a:ext cx="4572000" cy="4581525"/>
          </a:xfrm>
          <a:prstGeom prst="rect">
            <a:avLst/>
          </a:prstGeom>
        </p:spPr>
      </p:pic>
      <p:sp>
        <p:nvSpPr>
          <p:cNvPr id="4" name="Rectángulo 3"/>
          <p:cNvSpPr/>
          <p:nvPr/>
        </p:nvSpPr>
        <p:spPr>
          <a:xfrm>
            <a:off x="435429" y="2457884"/>
            <a:ext cx="6096000" cy="923330"/>
          </a:xfrm>
          <a:prstGeom prst="rect">
            <a:avLst/>
          </a:prstGeom>
        </p:spPr>
        <p:txBody>
          <a:bodyPr>
            <a:spAutoFit/>
          </a:bodyPr>
          <a:lstStyle/>
          <a:p>
            <a:r>
              <a:rPr lang="es-ES" dirty="0">
                <a:latin typeface="+mj-lt"/>
              </a:rPr>
              <a:t>Django es un framework web de alto nivel basado en python que permite el desarrollo rápido, limpio y con un diseño pragmático.</a:t>
            </a:r>
            <a:endParaRPr lang="en-US" dirty="0">
              <a:latin typeface="+mj-lt"/>
            </a:endParaRPr>
          </a:p>
        </p:txBody>
      </p:sp>
      <p:sp>
        <p:nvSpPr>
          <p:cNvPr id="5" name="Rectángulo 4"/>
          <p:cNvSpPr/>
          <p:nvPr/>
        </p:nvSpPr>
        <p:spPr>
          <a:xfrm>
            <a:off x="435429" y="3664857"/>
            <a:ext cx="6096000" cy="1200329"/>
          </a:xfrm>
          <a:prstGeom prst="rect">
            <a:avLst/>
          </a:prstGeom>
        </p:spPr>
        <p:txBody>
          <a:bodyPr>
            <a:spAutoFit/>
          </a:bodyPr>
          <a:lstStyle/>
          <a:p>
            <a:r>
              <a:rPr lang="es-ES" dirty="0">
                <a:latin typeface="+mj-lt"/>
              </a:rPr>
              <a:t>Es un proyecto open </a:t>
            </a:r>
            <a:r>
              <a:rPr lang="es-ES" dirty="0" smtClean="0">
                <a:latin typeface="+mj-lt"/>
              </a:rPr>
              <a:t>source </a:t>
            </a:r>
            <a:r>
              <a:rPr lang="es-ES" dirty="0">
                <a:latin typeface="+mj-lt"/>
              </a:rPr>
              <a:t>para el desarrollo óptimo de la web. </a:t>
            </a:r>
          </a:p>
          <a:p>
            <a:r>
              <a:rPr lang="es-ES" dirty="0"/>
              <a:t/>
            </a:r>
            <a:br>
              <a:rPr lang="es-ES" dirty="0"/>
            </a:br>
            <a:endParaRPr lang="en-US" dirty="0"/>
          </a:p>
        </p:txBody>
      </p:sp>
      <p:sp>
        <p:nvSpPr>
          <p:cNvPr id="7" name="Rectángulo 6"/>
          <p:cNvSpPr/>
          <p:nvPr/>
        </p:nvSpPr>
        <p:spPr>
          <a:xfrm>
            <a:off x="535680" y="4525548"/>
            <a:ext cx="3869970" cy="369332"/>
          </a:xfrm>
          <a:prstGeom prst="rect">
            <a:avLst/>
          </a:prstGeom>
        </p:spPr>
        <p:txBody>
          <a:bodyPr wrap="none">
            <a:spAutoFit/>
          </a:bodyPr>
          <a:lstStyle/>
          <a:p>
            <a:r>
              <a:rPr lang="es-ES" b="1" dirty="0">
                <a:latin typeface="+mj-lt"/>
              </a:rPr>
              <a:t>¿Por qué elegir esta </a:t>
            </a:r>
            <a:r>
              <a:rPr lang="es-ES" b="1" dirty="0" smtClean="0">
                <a:latin typeface="+mj-lt"/>
              </a:rPr>
              <a:t>tecnología?:</a:t>
            </a:r>
            <a:endParaRPr lang="en-US" b="1" dirty="0">
              <a:latin typeface="+mj-lt"/>
            </a:endParaRPr>
          </a:p>
        </p:txBody>
      </p:sp>
      <p:sp>
        <p:nvSpPr>
          <p:cNvPr id="8" name="Rectángulo 7"/>
          <p:cNvSpPr/>
          <p:nvPr/>
        </p:nvSpPr>
        <p:spPr>
          <a:xfrm>
            <a:off x="435428" y="5155406"/>
            <a:ext cx="6540137" cy="1200329"/>
          </a:xfrm>
          <a:prstGeom prst="rect">
            <a:avLst/>
          </a:prstGeom>
        </p:spPr>
        <p:txBody>
          <a:bodyPr wrap="square">
            <a:spAutoFit/>
          </a:bodyPr>
          <a:lstStyle/>
          <a:p>
            <a:pPr fontAlgn="base">
              <a:buFont typeface="Arial" panose="020B0604020202020204" pitchFamily="34" charset="0"/>
              <a:buChar char="•"/>
            </a:pPr>
            <a:r>
              <a:rPr lang="es-ES" dirty="0"/>
              <a:t>Es de los frameworks web más rápidos </a:t>
            </a:r>
            <a:r>
              <a:rPr lang="es-ES" dirty="0" smtClean="0"/>
              <a:t>actualmente</a:t>
            </a:r>
          </a:p>
          <a:p>
            <a:pPr fontAlgn="base">
              <a:buFont typeface="Arial" panose="020B0604020202020204" pitchFamily="34" charset="0"/>
              <a:buChar char="•"/>
            </a:pPr>
            <a:r>
              <a:rPr lang="en-US" dirty="0"/>
              <a:t> Django implementa por defecto medidas de seguridad </a:t>
            </a:r>
            <a:r>
              <a:rPr lang="en-US" dirty="0" smtClean="0"/>
              <a:t>clásicas</a:t>
            </a:r>
          </a:p>
          <a:p>
            <a:pPr fontAlgn="base">
              <a:buFont typeface="Arial" panose="020B0604020202020204" pitchFamily="34" charset="0"/>
              <a:buChar char="•"/>
            </a:pPr>
            <a:r>
              <a:rPr lang="es-ES" dirty="0"/>
              <a:t> es un framework demasiado escalable</a:t>
            </a:r>
            <a:endParaRPr lang="es-ES" dirty="0" smtClean="0"/>
          </a:p>
        </p:txBody>
      </p:sp>
    </p:spTree>
    <p:extLst>
      <p:ext uri="{BB962C8B-B14F-4D97-AF65-F5344CB8AC3E}">
        <p14:creationId xmlns:p14="http://schemas.microsoft.com/office/powerpoint/2010/main" val="19712399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TM03457503[[fn=Citable]]</Template>
  <TotalTime>314</TotalTime>
  <Words>466</Words>
  <Application>Microsoft Office PowerPoint</Application>
  <PresentationFormat>Panorámica</PresentationFormat>
  <Paragraphs>90</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Century Gothic</vt:lpstr>
      <vt:lpstr>Wingdings 2</vt:lpstr>
      <vt:lpstr>Citable</vt:lpstr>
      <vt:lpstr>Pinterest</vt:lpstr>
      <vt:lpstr>¿QUE ES?</vt:lpstr>
      <vt:lpstr>Presentación de PowerPoint</vt:lpstr>
      <vt:lpstr>Estructura de Pinterest:</vt:lpstr>
      <vt:lpstr>REACT:</vt:lpstr>
      <vt:lpstr>GO:</vt:lpstr>
      <vt:lpstr>JAVA:</vt:lpstr>
      <vt:lpstr>PYTHON:</vt:lpstr>
      <vt:lpstr>DJANGO:</vt:lpstr>
      <vt:lpstr>MYSQL:</vt:lpstr>
      <vt:lpstr>NGINX:</vt:lpstr>
      <vt:lpstr>GLOSARIO: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Pinterest</dc:title>
  <dc:creator>ASUS</dc:creator>
  <cp:lastModifiedBy>ASUS</cp:lastModifiedBy>
  <cp:revision>16</cp:revision>
  <dcterms:created xsi:type="dcterms:W3CDTF">2020-08-20T23:11:02Z</dcterms:created>
  <dcterms:modified xsi:type="dcterms:W3CDTF">2020-08-21T04:25:41Z</dcterms:modified>
</cp:coreProperties>
</file>